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13"/>
  </p:notesMasterIdLst>
  <p:sldIdLst>
    <p:sldId id="256" r:id="rId5"/>
    <p:sldId id="257" r:id="rId6"/>
    <p:sldId id="258" r:id="rId7"/>
    <p:sldId id="259" r:id="rId8"/>
    <p:sldId id="260" r:id="rId9"/>
    <p:sldId id="261" r:id="rId10"/>
    <p:sldId id="262" r:id="rId11"/>
    <p:sldId id="263" r:id="rId12"/>
  </p:sldIdLst>
  <p:sldSz cx="14630400" cy="8229600"/>
  <p:notesSz cx="8229600" cy="14630400"/>
  <p:embeddedFontLst>
    <p:embeddedFont>
      <p:font typeface="Impact" panose="020B0806030902050204" pitchFamily="34" charset="0"/>
      <p:regular r:id="rId14"/>
    </p:embeddedFont>
    <p:embeddedFont>
      <p:font typeface="Instrument Sans Medium" panose="020B0604020202020204" charset="0"/>
      <p:regular r:id="rId15"/>
    </p:embeddedFont>
    <p:embeddedFont>
      <p:font typeface="Instrument Sans Semi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23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205299" y="2517815"/>
            <a:ext cx="7706201" cy="1283970"/>
          </a:xfrm>
          <a:prstGeom prst="rect">
            <a:avLst/>
          </a:prstGeom>
          <a:noFill/>
          <a:ln/>
        </p:spPr>
        <p:txBody>
          <a:bodyPr wrap="square" lIns="0" tIns="0" rIns="0" bIns="0" rtlCol="0" anchor="t"/>
          <a:lstStyle/>
          <a:p>
            <a:pPr marL="0" indent="0" algn="l">
              <a:lnSpc>
                <a:spcPts val="5050"/>
              </a:lnSpc>
              <a:buNone/>
            </a:pPr>
            <a:r>
              <a:rPr lang="en-US" sz="4000" dirty="0">
                <a:solidFill>
                  <a:srgbClr val="CBCCCE"/>
                </a:solidFill>
                <a:latin typeface="Impact" panose="020B0806030902050204" pitchFamily="34" charset="0"/>
                <a:ea typeface="Instrument Sans Semi Bold" pitchFamily="34" charset="-122"/>
                <a:cs typeface="Instrument Sans Semi Bold" pitchFamily="34" charset="-120"/>
              </a:rPr>
              <a:t>[COMPANY] </a:t>
            </a:r>
            <a:r>
              <a:rPr lang="en-US" sz="4000" dirty="0">
                <a:solidFill>
                  <a:srgbClr val="CBCCCE"/>
                </a:solidFill>
                <a:latin typeface="Instrument Sans Semi Bold" pitchFamily="34" charset="0"/>
                <a:ea typeface="Instrument Sans Semi Bold" pitchFamily="34" charset="-122"/>
                <a:cs typeface="Instrument Sans Semi Bold" pitchFamily="34" charset="-120"/>
              </a:rPr>
              <a:t>USB and Removable Media Policy</a:t>
            </a:r>
            <a:endParaRPr lang="en-US" sz="4000" dirty="0"/>
          </a:p>
        </p:txBody>
      </p:sp>
      <p:sp>
        <p:nvSpPr>
          <p:cNvPr id="5" name="Text 1"/>
          <p:cNvSpPr/>
          <p:nvPr/>
        </p:nvSpPr>
        <p:spPr>
          <a:xfrm>
            <a:off x="6205299" y="4109918"/>
            <a:ext cx="7706201" cy="1643063"/>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Welcome to our comprehensive guide on USB and removable media security protocols. This presentation outlines the critical policies and procedures designed to prevent unauthorized data exfiltration, block the introduction of malicious code, and maintain the integrity and confidentiality of our organization's Controlled Unclassified Information (CUI).</a:t>
            </a:r>
            <a:endParaRPr lang="en-US" sz="1600" dirty="0"/>
          </a:p>
        </p:txBody>
      </p:sp>
      <p:sp>
        <p:nvSpPr>
          <p:cNvPr id="6" name="Text 2"/>
          <p:cNvSpPr/>
          <p:nvPr/>
        </p:nvSpPr>
        <p:spPr>
          <a:xfrm>
            <a:off x="6205299" y="5984081"/>
            <a:ext cx="7706201" cy="985837"/>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These guidelines ensure we remain compliant with security requirements while facilitating necessary business operations. All employees must understand and adhere to these protocols to protect our sensitive information assets.</a:t>
            </a:r>
            <a:endParaRPr lang="en-US" sz="1600" dirty="0"/>
          </a:p>
        </p:txBody>
      </p:sp>
      <p:sp>
        <p:nvSpPr>
          <p:cNvPr id="7" name="Shape 3"/>
          <p:cNvSpPr/>
          <p:nvPr/>
        </p:nvSpPr>
        <p:spPr>
          <a:xfrm>
            <a:off x="6205299" y="7216378"/>
            <a:ext cx="328613" cy="328613"/>
          </a:xfrm>
          <a:prstGeom prst="roundRect">
            <a:avLst>
              <a:gd name="adj" fmla="val 27823262"/>
            </a:avLst>
          </a:prstGeom>
          <a:noFill/>
          <a:ln w="7620">
            <a:solidFill>
              <a:srgbClr val="4D4D51"/>
            </a:solidFill>
            <a:prstDash val="solid"/>
          </a:ln>
        </p:spPr>
        <p:txBody>
          <a:bodyPr/>
          <a:lstStyle/>
          <a:p>
            <a:endParaRPr lang="en-US"/>
          </a:p>
        </p:txBody>
      </p:sp>
      <p:pic>
        <p:nvPicPr>
          <p:cNvPr id="8" name="Image 2" descr="preencoded.png"/>
          <p:cNvPicPr>
            <a:picLocks noChangeAspect="1"/>
          </p:cNvPicPr>
          <p:nvPr/>
        </p:nvPicPr>
        <p:blipFill>
          <a:blip r:embed="rId4"/>
          <a:stretch>
            <a:fillRect/>
          </a:stretch>
        </p:blipFill>
        <p:spPr>
          <a:xfrm>
            <a:off x="6212919" y="7223998"/>
            <a:ext cx="313373" cy="313373"/>
          </a:xfrm>
          <a:prstGeom prst="rect">
            <a:avLst/>
          </a:prstGeom>
        </p:spPr>
      </p:pic>
      <p:sp>
        <p:nvSpPr>
          <p:cNvPr id="9" name="Text 4"/>
          <p:cNvSpPr/>
          <p:nvPr/>
        </p:nvSpPr>
        <p:spPr>
          <a:xfrm>
            <a:off x="6636544" y="7201019"/>
            <a:ext cx="1779746" cy="359450"/>
          </a:xfrm>
          <a:prstGeom prst="rect">
            <a:avLst/>
          </a:prstGeom>
          <a:noFill/>
          <a:ln/>
        </p:spPr>
        <p:txBody>
          <a:bodyPr wrap="none" lIns="0" tIns="0" rIns="0" bIns="0" rtlCol="0" anchor="t"/>
          <a:lstStyle/>
          <a:p>
            <a:pPr marL="0" indent="0" algn="l">
              <a:lnSpc>
                <a:spcPts val="2800"/>
              </a:lnSpc>
              <a:buNone/>
            </a:pPr>
            <a:r>
              <a:rPr lang="en-US" sz="2000" b="1" dirty="0">
                <a:solidFill>
                  <a:srgbClr val="CFD0D8"/>
                </a:solidFill>
                <a:latin typeface="Instrument Sans Bold" pitchFamily="34" charset="0"/>
                <a:ea typeface="Instrument Sans Bold" pitchFamily="34" charset="-122"/>
                <a:cs typeface="Instrument Sans Bold" pitchFamily="34" charset="-120"/>
              </a:rPr>
              <a:t>by Adan Lopez</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35737"/>
            <a:ext cx="11275457" cy="708779"/>
          </a:xfrm>
          <a:prstGeom prst="rect">
            <a:avLst/>
          </a:prstGeom>
          <a:noFill/>
          <a:ln/>
        </p:spPr>
        <p:txBody>
          <a:bodyPr wrap="none" lIns="0" tIns="0" rIns="0" bIns="0" rtlCol="0" anchor="t"/>
          <a:lstStyle/>
          <a:p>
            <a:pPr marL="0" indent="0" algn="l">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Authorization and Inventory Requirements</a:t>
            </a:r>
            <a:endParaRPr lang="en-US" sz="4450" dirty="0"/>
          </a:p>
        </p:txBody>
      </p:sp>
      <p:pic>
        <p:nvPicPr>
          <p:cNvPr id="3" name="Image 0" descr="preencoded.png"/>
          <p:cNvPicPr>
            <a:picLocks noChangeAspect="1"/>
          </p:cNvPicPr>
          <p:nvPr/>
        </p:nvPicPr>
        <p:blipFill>
          <a:blip r:embed="rId3"/>
          <a:stretch>
            <a:fillRect/>
          </a:stretch>
        </p:blipFill>
        <p:spPr>
          <a:xfrm>
            <a:off x="793790" y="2298144"/>
            <a:ext cx="4158615" cy="2570202"/>
          </a:xfrm>
          <a:prstGeom prst="rect">
            <a:avLst/>
          </a:prstGeom>
        </p:spPr>
      </p:pic>
      <p:sp>
        <p:nvSpPr>
          <p:cNvPr id="4" name="Text 1"/>
          <p:cNvSpPr/>
          <p:nvPr/>
        </p:nvSpPr>
        <p:spPr>
          <a:xfrm>
            <a:off x="793790" y="5151834"/>
            <a:ext cx="3920490"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Centralized Inventory System</a:t>
            </a:r>
            <a:endParaRPr lang="en-US" sz="2200" dirty="0"/>
          </a:p>
        </p:txBody>
      </p:sp>
      <p:sp>
        <p:nvSpPr>
          <p:cNvPr id="5" name="Text 2"/>
          <p:cNvSpPr/>
          <p:nvPr/>
        </p:nvSpPr>
        <p:spPr>
          <a:xfrm>
            <a:off x="793790" y="5642253"/>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All portable storage devices are tracked in a central inventory (Intune MDM). This provides full visibility of approved devices throughout their lifecycle.</a:t>
            </a:r>
            <a:endParaRPr lang="en-US" sz="1750" dirty="0"/>
          </a:p>
        </p:txBody>
      </p:sp>
      <p:pic>
        <p:nvPicPr>
          <p:cNvPr id="6" name="Image 1" descr="preencoded.png"/>
          <p:cNvPicPr>
            <a:picLocks noChangeAspect="1"/>
          </p:cNvPicPr>
          <p:nvPr/>
        </p:nvPicPr>
        <p:blipFill>
          <a:blip r:embed="rId4"/>
          <a:stretch>
            <a:fillRect/>
          </a:stretch>
        </p:blipFill>
        <p:spPr>
          <a:xfrm>
            <a:off x="5235893" y="2298144"/>
            <a:ext cx="4158615" cy="2570202"/>
          </a:xfrm>
          <a:prstGeom prst="rect">
            <a:avLst/>
          </a:prstGeom>
        </p:spPr>
      </p:pic>
      <p:sp>
        <p:nvSpPr>
          <p:cNvPr id="7" name="Text 3"/>
          <p:cNvSpPr/>
          <p:nvPr/>
        </p:nvSpPr>
        <p:spPr>
          <a:xfrm>
            <a:off x="5235893" y="5151834"/>
            <a:ext cx="2903458"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Authorized Use Cases</a:t>
            </a:r>
            <a:endParaRPr lang="en-US" sz="2200" dirty="0"/>
          </a:p>
        </p:txBody>
      </p:sp>
      <p:sp>
        <p:nvSpPr>
          <p:cNvPr id="8" name="Text 4"/>
          <p:cNvSpPr/>
          <p:nvPr/>
        </p:nvSpPr>
        <p:spPr>
          <a:xfrm>
            <a:off x="5235893" y="5642253"/>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Specific business functions are pre-authorized for removable media, such as ME work instructions, cameras, 3D printers, and IT support activities. </a:t>
            </a:r>
            <a:endParaRPr lang="en-US" sz="1750" dirty="0"/>
          </a:p>
        </p:txBody>
      </p:sp>
      <p:pic>
        <p:nvPicPr>
          <p:cNvPr id="9" name="Image 2" descr="preencoded.png"/>
          <p:cNvPicPr>
            <a:picLocks noChangeAspect="1"/>
          </p:cNvPicPr>
          <p:nvPr/>
        </p:nvPicPr>
        <p:blipFill>
          <a:blip r:embed="rId5"/>
          <a:stretch>
            <a:fillRect/>
          </a:stretch>
        </p:blipFill>
        <p:spPr>
          <a:xfrm>
            <a:off x="9677995" y="2298144"/>
            <a:ext cx="4158615" cy="2570202"/>
          </a:xfrm>
          <a:prstGeom prst="rect">
            <a:avLst/>
          </a:prstGeom>
        </p:spPr>
      </p:pic>
      <p:sp>
        <p:nvSpPr>
          <p:cNvPr id="10" name="Text 5"/>
          <p:cNvSpPr/>
          <p:nvPr/>
        </p:nvSpPr>
        <p:spPr>
          <a:xfrm>
            <a:off x="9677995" y="5151834"/>
            <a:ext cx="3325416"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Formal Approval Process</a:t>
            </a:r>
            <a:endParaRPr lang="en-US" sz="2200" dirty="0"/>
          </a:p>
        </p:txBody>
      </p:sp>
      <p:sp>
        <p:nvSpPr>
          <p:cNvPr id="11" name="Text 6"/>
          <p:cNvSpPr/>
          <p:nvPr/>
        </p:nvSpPr>
        <p:spPr>
          <a:xfrm>
            <a:off x="9677995" y="5642253"/>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All USB storage devices and use cases that are not pre-authorized must be approved by management or the IT Department.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76318"/>
          </a:xfrm>
          <a:prstGeom prst="rect">
            <a:avLst/>
          </a:prstGeom>
        </p:spPr>
      </p:pic>
      <p:sp>
        <p:nvSpPr>
          <p:cNvPr id="3" name="Text 0"/>
          <p:cNvSpPr/>
          <p:nvPr/>
        </p:nvSpPr>
        <p:spPr>
          <a:xfrm>
            <a:off x="553283" y="2411968"/>
            <a:ext cx="5358170" cy="494109"/>
          </a:xfrm>
          <a:prstGeom prst="rect">
            <a:avLst/>
          </a:prstGeom>
          <a:noFill/>
          <a:ln/>
        </p:spPr>
        <p:txBody>
          <a:bodyPr wrap="none" lIns="0" tIns="0" rIns="0" bIns="0" rtlCol="0" anchor="t"/>
          <a:lstStyle/>
          <a:p>
            <a:pPr marL="0" indent="0" algn="l">
              <a:lnSpc>
                <a:spcPts val="3850"/>
              </a:lnSpc>
              <a:buNone/>
            </a:pPr>
            <a:r>
              <a:rPr lang="en-US" sz="3100" dirty="0">
                <a:solidFill>
                  <a:srgbClr val="CBCCCE"/>
                </a:solidFill>
                <a:latin typeface="Instrument Sans Semi Bold" pitchFamily="34" charset="0"/>
                <a:ea typeface="Instrument Sans Semi Bold" pitchFamily="34" charset="-122"/>
                <a:cs typeface="Instrument Sans Semi Bold" pitchFamily="34" charset="-120"/>
              </a:rPr>
              <a:t>External System Restrictions</a:t>
            </a:r>
            <a:endParaRPr lang="en-US" sz="3100" dirty="0"/>
          </a:p>
        </p:txBody>
      </p:sp>
      <p:sp>
        <p:nvSpPr>
          <p:cNvPr id="4" name="Shape 1"/>
          <p:cNvSpPr/>
          <p:nvPr/>
        </p:nvSpPr>
        <p:spPr>
          <a:xfrm>
            <a:off x="731044" y="3143131"/>
            <a:ext cx="22860" cy="4650700"/>
          </a:xfrm>
          <a:prstGeom prst="roundRect">
            <a:avLst>
              <a:gd name="adj" fmla="val 290490"/>
            </a:avLst>
          </a:prstGeom>
          <a:solidFill>
            <a:srgbClr val="56565B"/>
          </a:solidFill>
          <a:ln/>
        </p:spPr>
        <p:txBody>
          <a:bodyPr/>
          <a:lstStyle/>
          <a:p>
            <a:endParaRPr lang="en-US"/>
          </a:p>
        </p:txBody>
      </p:sp>
      <p:sp>
        <p:nvSpPr>
          <p:cNvPr id="5" name="Shape 2"/>
          <p:cNvSpPr/>
          <p:nvPr/>
        </p:nvSpPr>
        <p:spPr>
          <a:xfrm>
            <a:off x="886004" y="3309461"/>
            <a:ext cx="474226" cy="22860"/>
          </a:xfrm>
          <a:prstGeom prst="roundRect">
            <a:avLst>
              <a:gd name="adj" fmla="val 290490"/>
            </a:avLst>
          </a:prstGeom>
          <a:solidFill>
            <a:srgbClr val="56565B"/>
          </a:solidFill>
          <a:ln/>
        </p:spPr>
        <p:txBody>
          <a:bodyPr/>
          <a:lstStyle/>
          <a:p>
            <a:endParaRPr lang="en-US"/>
          </a:p>
        </p:txBody>
      </p:sp>
      <p:sp>
        <p:nvSpPr>
          <p:cNvPr id="6" name="Shape 3"/>
          <p:cNvSpPr/>
          <p:nvPr/>
        </p:nvSpPr>
        <p:spPr>
          <a:xfrm>
            <a:off x="553224" y="3143131"/>
            <a:ext cx="355640" cy="355640"/>
          </a:xfrm>
          <a:prstGeom prst="roundRect">
            <a:avLst>
              <a:gd name="adj" fmla="val 18672"/>
            </a:avLst>
          </a:prstGeom>
          <a:solidFill>
            <a:srgbClr val="3D3D42"/>
          </a:solidFill>
          <a:ln w="7620">
            <a:solidFill>
              <a:srgbClr val="56565B"/>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612458" y="3172718"/>
            <a:ext cx="237053" cy="296347"/>
          </a:xfrm>
          <a:prstGeom prst="rect">
            <a:avLst/>
          </a:prstGeom>
        </p:spPr>
      </p:pic>
      <p:sp>
        <p:nvSpPr>
          <p:cNvPr id="8" name="Text 4"/>
          <p:cNvSpPr/>
          <p:nvPr/>
        </p:nvSpPr>
        <p:spPr>
          <a:xfrm>
            <a:off x="1521619" y="3197423"/>
            <a:ext cx="2886075" cy="247055"/>
          </a:xfrm>
          <a:prstGeom prst="rect">
            <a:avLst/>
          </a:prstGeom>
          <a:noFill/>
          <a:ln/>
        </p:spPr>
        <p:txBody>
          <a:bodyPr wrap="none" lIns="0" tIns="0" rIns="0" bIns="0" rtlCol="0" anchor="t"/>
          <a:lstStyle/>
          <a:p>
            <a:pPr marL="0" indent="0" algn="l">
              <a:lnSpc>
                <a:spcPts val="190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Explicit Authorization Required</a:t>
            </a:r>
            <a:endParaRPr lang="en-US" sz="1550" dirty="0"/>
          </a:p>
        </p:txBody>
      </p:sp>
      <p:sp>
        <p:nvSpPr>
          <p:cNvPr id="9" name="Text 5"/>
          <p:cNvSpPr/>
          <p:nvPr/>
        </p:nvSpPr>
        <p:spPr>
          <a:xfrm>
            <a:off x="1521619" y="3539252"/>
            <a:ext cx="12555498" cy="505778"/>
          </a:xfrm>
          <a:prstGeom prst="rect">
            <a:avLst/>
          </a:prstGeom>
          <a:noFill/>
          <a:ln/>
        </p:spPr>
        <p:txBody>
          <a:bodyPr wrap="square" lIns="0" tIns="0" rIns="0" bIns="0" rtlCol="0" anchor="t"/>
          <a:lstStyle/>
          <a:p>
            <a:pPr marL="0" indent="0" algn="l">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Use of portable media on external non-CUI systems must be authorized explicitly by the IT Manager through a formal ticketing system. Each request is evaluated based on business need and security risk.</a:t>
            </a:r>
            <a:endParaRPr lang="en-US" sz="1200" dirty="0"/>
          </a:p>
        </p:txBody>
      </p:sp>
      <p:sp>
        <p:nvSpPr>
          <p:cNvPr id="10" name="Shape 6"/>
          <p:cNvSpPr/>
          <p:nvPr/>
        </p:nvSpPr>
        <p:spPr>
          <a:xfrm>
            <a:off x="886004" y="4527471"/>
            <a:ext cx="474226" cy="22860"/>
          </a:xfrm>
          <a:prstGeom prst="roundRect">
            <a:avLst>
              <a:gd name="adj" fmla="val 290490"/>
            </a:avLst>
          </a:prstGeom>
          <a:solidFill>
            <a:srgbClr val="56565B"/>
          </a:solidFill>
          <a:ln/>
        </p:spPr>
        <p:txBody>
          <a:bodyPr/>
          <a:lstStyle/>
          <a:p>
            <a:endParaRPr lang="en-US"/>
          </a:p>
        </p:txBody>
      </p:sp>
      <p:sp>
        <p:nvSpPr>
          <p:cNvPr id="11" name="Shape 7"/>
          <p:cNvSpPr/>
          <p:nvPr/>
        </p:nvSpPr>
        <p:spPr>
          <a:xfrm>
            <a:off x="553224" y="4361140"/>
            <a:ext cx="355640" cy="355640"/>
          </a:xfrm>
          <a:prstGeom prst="roundRect">
            <a:avLst>
              <a:gd name="adj" fmla="val 18672"/>
            </a:avLst>
          </a:prstGeom>
          <a:solidFill>
            <a:srgbClr val="3D3D42"/>
          </a:solidFill>
          <a:ln w="7620">
            <a:solidFill>
              <a:srgbClr val="56565B"/>
            </a:solidFill>
            <a:prstDash val="solid"/>
          </a:ln>
        </p:spPr>
        <p:txBody>
          <a:bodyPr/>
          <a:lstStyle/>
          <a:p>
            <a:endParaRPr lang="en-US"/>
          </a:p>
        </p:txBody>
      </p:sp>
      <p:pic>
        <p:nvPicPr>
          <p:cNvPr id="12" name="Image 2" descr="preencoded.png"/>
          <p:cNvPicPr>
            <a:picLocks noChangeAspect="1"/>
          </p:cNvPicPr>
          <p:nvPr/>
        </p:nvPicPr>
        <p:blipFill>
          <a:blip r:embed="rId5"/>
          <a:stretch>
            <a:fillRect/>
          </a:stretch>
        </p:blipFill>
        <p:spPr>
          <a:xfrm>
            <a:off x="612458" y="4390727"/>
            <a:ext cx="237053" cy="296347"/>
          </a:xfrm>
          <a:prstGeom prst="rect">
            <a:avLst/>
          </a:prstGeom>
        </p:spPr>
      </p:pic>
      <p:sp>
        <p:nvSpPr>
          <p:cNvPr id="13" name="Text 8"/>
          <p:cNvSpPr/>
          <p:nvPr/>
        </p:nvSpPr>
        <p:spPr>
          <a:xfrm>
            <a:off x="1521619" y="4415433"/>
            <a:ext cx="2563892" cy="247055"/>
          </a:xfrm>
          <a:prstGeom prst="rect">
            <a:avLst/>
          </a:prstGeom>
          <a:noFill/>
          <a:ln/>
        </p:spPr>
        <p:txBody>
          <a:bodyPr wrap="none" lIns="0" tIns="0" rIns="0" bIns="0" rtlCol="0" anchor="t"/>
          <a:lstStyle/>
          <a:p>
            <a:pPr marL="0" indent="0" algn="l">
              <a:lnSpc>
                <a:spcPts val="190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Personal Device Prohibition</a:t>
            </a:r>
            <a:endParaRPr lang="en-US" sz="1550" dirty="0"/>
          </a:p>
        </p:txBody>
      </p:sp>
      <p:sp>
        <p:nvSpPr>
          <p:cNvPr id="14" name="Text 9"/>
          <p:cNvSpPr/>
          <p:nvPr/>
        </p:nvSpPr>
        <p:spPr>
          <a:xfrm>
            <a:off x="1521619" y="4757261"/>
            <a:ext cx="12555498" cy="505778"/>
          </a:xfrm>
          <a:prstGeom prst="rect">
            <a:avLst/>
          </a:prstGeom>
          <a:noFill/>
          <a:ln/>
        </p:spPr>
        <p:txBody>
          <a:bodyPr wrap="square" lIns="0" tIns="0" rIns="0" bIns="0" rtlCol="0" anchor="t"/>
          <a:lstStyle/>
          <a:p>
            <a:pPr marL="0" indent="0" algn="l">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The organization strictly prohibits the use of personally-owned portable storage devices on any company system. This eliminates risks associated with unmanaged devices entering our network.</a:t>
            </a:r>
            <a:endParaRPr lang="en-US" sz="1200" dirty="0"/>
          </a:p>
        </p:txBody>
      </p:sp>
      <p:sp>
        <p:nvSpPr>
          <p:cNvPr id="15" name="Shape 10"/>
          <p:cNvSpPr/>
          <p:nvPr/>
        </p:nvSpPr>
        <p:spPr>
          <a:xfrm>
            <a:off x="886004" y="5745480"/>
            <a:ext cx="474226" cy="22860"/>
          </a:xfrm>
          <a:prstGeom prst="roundRect">
            <a:avLst>
              <a:gd name="adj" fmla="val 290490"/>
            </a:avLst>
          </a:prstGeom>
          <a:solidFill>
            <a:srgbClr val="56565B"/>
          </a:solidFill>
          <a:ln/>
        </p:spPr>
        <p:txBody>
          <a:bodyPr/>
          <a:lstStyle/>
          <a:p>
            <a:endParaRPr lang="en-US"/>
          </a:p>
        </p:txBody>
      </p:sp>
      <p:sp>
        <p:nvSpPr>
          <p:cNvPr id="16" name="Shape 11"/>
          <p:cNvSpPr/>
          <p:nvPr/>
        </p:nvSpPr>
        <p:spPr>
          <a:xfrm>
            <a:off x="553224" y="5579150"/>
            <a:ext cx="355640" cy="355640"/>
          </a:xfrm>
          <a:prstGeom prst="roundRect">
            <a:avLst>
              <a:gd name="adj" fmla="val 18672"/>
            </a:avLst>
          </a:prstGeom>
          <a:solidFill>
            <a:srgbClr val="3D3D42"/>
          </a:solidFill>
          <a:ln w="7620">
            <a:solidFill>
              <a:srgbClr val="56565B"/>
            </a:solidFill>
            <a:prstDash val="solid"/>
          </a:ln>
        </p:spPr>
        <p:txBody>
          <a:bodyPr/>
          <a:lstStyle/>
          <a:p>
            <a:endParaRPr lang="en-US"/>
          </a:p>
        </p:txBody>
      </p:sp>
      <p:pic>
        <p:nvPicPr>
          <p:cNvPr id="17" name="Image 3" descr="preencoded.png"/>
          <p:cNvPicPr>
            <a:picLocks noChangeAspect="1"/>
          </p:cNvPicPr>
          <p:nvPr/>
        </p:nvPicPr>
        <p:blipFill>
          <a:blip r:embed="rId6"/>
          <a:stretch>
            <a:fillRect/>
          </a:stretch>
        </p:blipFill>
        <p:spPr>
          <a:xfrm>
            <a:off x="612458" y="5608737"/>
            <a:ext cx="237053" cy="296347"/>
          </a:xfrm>
          <a:prstGeom prst="rect">
            <a:avLst/>
          </a:prstGeom>
        </p:spPr>
      </p:pic>
      <p:sp>
        <p:nvSpPr>
          <p:cNvPr id="18" name="Text 12"/>
          <p:cNvSpPr/>
          <p:nvPr/>
        </p:nvSpPr>
        <p:spPr>
          <a:xfrm>
            <a:off x="1521619" y="5633442"/>
            <a:ext cx="2431733" cy="247055"/>
          </a:xfrm>
          <a:prstGeom prst="rect">
            <a:avLst/>
          </a:prstGeom>
          <a:noFill/>
          <a:ln/>
        </p:spPr>
        <p:txBody>
          <a:bodyPr wrap="none" lIns="0" tIns="0" rIns="0" bIns="0" rtlCol="0" anchor="t"/>
          <a:lstStyle/>
          <a:p>
            <a:pPr marL="0" indent="0" algn="l">
              <a:lnSpc>
                <a:spcPts val="190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Information Control Policy</a:t>
            </a:r>
            <a:endParaRPr lang="en-US" sz="1550" dirty="0"/>
          </a:p>
        </p:txBody>
      </p:sp>
      <p:sp>
        <p:nvSpPr>
          <p:cNvPr id="19" name="Text 13"/>
          <p:cNvSpPr/>
          <p:nvPr/>
        </p:nvSpPr>
        <p:spPr>
          <a:xfrm>
            <a:off x="1521619" y="5975271"/>
            <a:ext cx="12555498" cy="505778"/>
          </a:xfrm>
          <a:prstGeom prst="rect">
            <a:avLst/>
          </a:prstGeom>
          <a:noFill/>
          <a:ln/>
        </p:spPr>
        <p:txBody>
          <a:bodyPr wrap="square" lIns="0" tIns="0" rIns="0" bIns="0" rtlCol="0" anchor="t"/>
          <a:lstStyle/>
          <a:p>
            <a:pPr marL="0" indent="0" algn="l">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Our comprehensive Information Control Policy defines specific limitations on the use of portable storage devices on external systems, including permitted data types and handling procedures.</a:t>
            </a:r>
            <a:endParaRPr lang="en-US" sz="1200" dirty="0"/>
          </a:p>
        </p:txBody>
      </p:sp>
      <p:sp>
        <p:nvSpPr>
          <p:cNvPr id="20" name="Shape 14"/>
          <p:cNvSpPr/>
          <p:nvPr/>
        </p:nvSpPr>
        <p:spPr>
          <a:xfrm>
            <a:off x="886004" y="6963489"/>
            <a:ext cx="474226" cy="22860"/>
          </a:xfrm>
          <a:prstGeom prst="roundRect">
            <a:avLst>
              <a:gd name="adj" fmla="val 290490"/>
            </a:avLst>
          </a:prstGeom>
          <a:solidFill>
            <a:srgbClr val="56565B"/>
          </a:solidFill>
          <a:ln/>
        </p:spPr>
        <p:txBody>
          <a:bodyPr/>
          <a:lstStyle/>
          <a:p>
            <a:endParaRPr lang="en-US"/>
          </a:p>
        </p:txBody>
      </p:sp>
      <p:sp>
        <p:nvSpPr>
          <p:cNvPr id="21" name="Shape 15"/>
          <p:cNvSpPr/>
          <p:nvPr/>
        </p:nvSpPr>
        <p:spPr>
          <a:xfrm>
            <a:off x="553224" y="6797159"/>
            <a:ext cx="355640" cy="355640"/>
          </a:xfrm>
          <a:prstGeom prst="roundRect">
            <a:avLst>
              <a:gd name="adj" fmla="val 18672"/>
            </a:avLst>
          </a:prstGeom>
          <a:solidFill>
            <a:srgbClr val="3D3D42"/>
          </a:solidFill>
          <a:ln w="7620">
            <a:solidFill>
              <a:srgbClr val="56565B"/>
            </a:solidFill>
            <a:prstDash val="solid"/>
          </a:ln>
        </p:spPr>
        <p:txBody>
          <a:bodyPr/>
          <a:lstStyle/>
          <a:p>
            <a:endParaRPr lang="en-US"/>
          </a:p>
        </p:txBody>
      </p:sp>
      <p:sp>
        <p:nvSpPr>
          <p:cNvPr id="22" name="Text 16"/>
          <p:cNvSpPr/>
          <p:nvPr/>
        </p:nvSpPr>
        <p:spPr>
          <a:xfrm>
            <a:off x="612458" y="6826746"/>
            <a:ext cx="237053" cy="296347"/>
          </a:xfrm>
          <a:prstGeom prst="rect">
            <a:avLst/>
          </a:prstGeom>
          <a:noFill/>
          <a:ln/>
        </p:spPr>
        <p:txBody>
          <a:bodyPr wrap="none" lIns="0" tIns="0" rIns="0" bIns="0" rtlCol="0" anchor="t"/>
          <a:lstStyle/>
          <a:p>
            <a:pPr marL="0" indent="0" algn="ctr">
              <a:lnSpc>
                <a:spcPts val="185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4</a:t>
            </a:r>
            <a:endParaRPr lang="en-US" sz="1850" dirty="0"/>
          </a:p>
        </p:txBody>
      </p:sp>
      <p:sp>
        <p:nvSpPr>
          <p:cNvPr id="23" name="Text 17"/>
          <p:cNvSpPr/>
          <p:nvPr/>
        </p:nvSpPr>
        <p:spPr>
          <a:xfrm>
            <a:off x="1521619" y="6851452"/>
            <a:ext cx="3263384" cy="247055"/>
          </a:xfrm>
          <a:prstGeom prst="rect">
            <a:avLst/>
          </a:prstGeom>
          <a:noFill/>
          <a:ln/>
        </p:spPr>
        <p:txBody>
          <a:bodyPr wrap="none" lIns="0" tIns="0" rIns="0" bIns="0" rtlCol="0" anchor="t"/>
          <a:lstStyle/>
          <a:p>
            <a:pPr marL="0" indent="0" algn="l">
              <a:lnSpc>
                <a:spcPts val="190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Removal From Premises Prohibited</a:t>
            </a:r>
            <a:endParaRPr lang="en-US" sz="1550" dirty="0"/>
          </a:p>
        </p:txBody>
      </p:sp>
      <p:sp>
        <p:nvSpPr>
          <p:cNvPr id="24" name="Text 18"/>
          <p:cNvSpPr/>
          <p:nvPr/>
        </p:nvSpPr>
        <p:spPr>
          <a:xfrm>
            <a:off x="1521619" y="7193280"/>
            <a:ext cx="12555498" cy="252889"/>
          </a:xfrm>
          <a:prstGeom prst="rect">
            <a:avLst/>
          </a:prstGeom>
          <a:noFill/>
          <a:ln/>
        </p:spPr>
        <p:txBody>
          <a:bodyPr wrap="none" lIns="0" tIns="0" rIns="0" bIns="0" rtlCol="0" anchor="t"/>
          <a:lstStyle/>
          <a:p>
            <a:pPr marL="0" indent="0" algn="l">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Removal of portable storage media from company premises is strictly prohibited without written authorization by the IT Manager. </a:t>
            </a:r>
            <a:endParaRPr lang="en-US" sz="1200" dirty="0"/>
          </a:p>
        </p:txBody>
      </p:sp>
      <p:sp>
        <p:nvSpPr>
          <p:cNvPr id="25" name="Text 19"/>
          <p:cNvSpPr/>
          <p:nvPr/>
        </p:nvSpPr>
        <p:spPr>
          <a:xfrm>
            <a:off x="1521619" y="7540943"/>
            <a:ext cx="12555498" cy="252889"/>
          </a:xfrm>
          <a:prstGeom prst="rect">
            <a:avLst/>
          </a:prstGeom>
          <a:noFill/>
          <a:ln/>
        </p:spPr>
        <p:txBody>
          <a:bodyPr wrap="none" lIns="0" tIns="0" rIns="0" bIns="0" rtlCol="0" anchor="t"/>
          <a:lstStyle/>
          <a:p>
            <a:pPr marL="0" indent="0" algn="l">
              <a:lnSpc>
                <a:spcPts val="1950"/>
              </a:lnSpc>
              <a:buNone/>
            </a:pP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3391" y="852726"/>
            <a:ext cx="7770019" cy="1226820"/>
          </a:xfrm>
          <a:prstGeom prst="rect">
            <a:avLst/>
          </a:prstGeom>
          <a:noFill/>
          <a:ln/>
        </p:spPr>
        <p:txBody>
          <a:bodyPr wrap="square" lIns="0" tIns="0" rIns="0" bIns="0" rtlCol="0" anchor="t"/>
          <a:lstStyle/>
          <a:p>
            <a:pPr marL="0" indent="0" algn="l">
              <a:lnSpc>
                <a:spcPts val="4800"/>
              </a:lnSpc>
              <a:buNone/>
            </a:pPr>
            <a:r>
              <a:rPr lang="en-US" sz="3850" dirty="0">
                <a:solidFill>
                  <a:srgbClr val="CBCCCE"/>
                </a:solidFill>
                <a:latin typeface="Instrument Sans Semi Bold" pitchFamily="34" charset="0"/>
                <a:ea typeface="Instrument Sans Semi Bold" pitchFamily="34" charset="-122"/>
                <a:cs typeface="Instrument Sans Semi Bold" pitchFamily="34" charset="-120"/>
              </a:rPr>
              <a:t>Encryption and Marking Requirements</a:t>
            </a:r>
            <a:endParaRPr lang="en-US" sz="3850" dirty="0"/>
          </a:p>
        </p:txBody>
      </p:sp>
      <p:sp>
        <p:nvSpPr>
          <p:cNvPr id="4" name="Shape 1"/>
          <p:cNvSpPr/>
          <p:nvPr/>
        </p:nvSpPr>
        <p:spPr>
          <a:xfrm>
            <a:off x="6173391" y="2373868"/>
            <a:ext cx="147161" cy="1680805"/>
          </a:xfrm>
          <a:prstGeom prst="roundRect">
            <a:avLst>
              <a:gd name="adj" fmla="val 56022"/>
            </a:avLst>
          </a:prstGeom>
          <a:solidFill>
            <a:srgbClr val="3D3D42"/>
          </a:solidFill>
          <a:ln w="7620">
            <a:solidFill>
              <a:srgbClr val="56565B"/>
            </a:solidFill>
            <a:prstDash val="solid"/>
          </a:ln>
        </p:spPr>
        <p:txBody>
          <a:bodyPr/>
          <a:lstStyle/>
          <a:p>
            <a:endParaRPr lang="en-US"/>
          </a:p>
        </p:txBody>
      </p:sp>
      <p:sp>
        <p:nvSpPr>
          <p:cNvPr id="5" name="Text 2"/>
          <p:cNvSpPr/>
          <p:nvPr/>
        </p:nvSpPr>
        <p:spPr>
          <a:xfrm>
            <a:off x="6614874" y="2373868"/>
            <a:ext cx="3681055" cy="306705"/>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Instrument Sans Semi Bold" pitchFamily="34" charset="0"/>
                <a:ea typeface="Instrument Sans Semi Bold" pitchFamily="34" charset="-122"/>
                <a:cs typeface="Instrument Sans Semi Bold" pitchFamily="34" charset="-120"/>
              </a:rPr>
              <a:t>FIPS 140-2 Validated Encryption</a:t>
            </a:r>
            <a:endParaRPr lang="en-US" sz="1900" dirty="0"/>
          </a:p>
        </p:txBody>
      </p:sp>
      <p:sp>
        <p:nvSpPr>
          <p:cNvPr id="6" name="Text 3"/>
          <p:cNvSpPr/>
          <p:nvPr/>
        </p:nvSpPr>
        <p:spPr>
          <a:xfrm>
            <a:off x="6614874" y="2798326"/>
            <a:ext cx="7328535" cy="1256348"/>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The organization mandates FIPS 140-2 validated encryption on all portable storage containing CUI. Exceptions are only permitted in cases where encryption is not supported on specific machinery or equipment, which must be documented.</a:t>
            </a:r>
            <a:endParaRPr lang="en-US" sz="1500" dirty="0"/>
          </a:p>
        </p:txBody>
      </p:sp>
      <p:sp>
        <p:nvSpPr>
          <p:cNvPr id="7" name="Shape 4"/>
          <p:cNvSpPr/>
          <p:nvPr/>
        </p:nvSpPr>
        <p:spPr>
          <a:xfrm>
            <a:off x="6467713" y="4250888"/>
            <a:ext cx="147161" cy="1366718"/>
          </a:xfrm>
          <a:prstGeom prst="roundRect">
            <a:avLst>
              <a:gd name="adj" fmla="val 56022"/>
            </a:avLst>
          </a:prstGeom>
          <a:solidFill>
            <a:srgbClr val="3D3D42"/>
          </a:solidFill>
          <a:ln w="7620">
            <a:solidFill>
              <a:srgbClr val="56565B"/>
            </a:solidFill>
            <a:prstDash val="solid"/>
          </a:ln>
        </p:spPr>
        <p:txBody>
          <a:bodyPr/>
          <a:lstStyle/>
          <a:p>
            <a:endParaRPr lang="en-US"/>
          </a:p>
        </p:txBody>
      </p:sp>
      <p:sp>
        <p:nvSpPr>
          <p:cNvPr id="8" name="Text 5"/>
          <p:cNvSpPr/>
          <p:nvPr/>
        </p:nvSpPr>
        <p:spPr>
          <a:xfrm>
            <a:off x="6909197" y="4250888"/>
            <a:ext cx="2984778" cy="306705"/>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Instrument Sans Semi Bold" pitchFamily="34" charset="0"/>
                <a:ea typeface="Instrument Sans Semi Bold" pitchFamily="34" charset="-122"/>
                <a:cs typeface="Instrument Sans Semi Bold" pitchFamily="34" charset="-120"/>
              </a:rPr>
              <a:t>Appropriate CUI Markings</a:t>
            </a:r>
            <a:endParaRPr lang="en-US" sz="1900" dirty="0"/>
          </a:p>
        </p:txBody>
      </p:sp>
      <p:sp>
        <p:nvSpPr>
          <p:cNvPr id="9" name="Text 6"/>
          <p:cNvSpPr/>
          <p:nvPr/>
        </p:nvSpPr>
        <p:spPr>
          <a:xfrm>
            <a:off x="6909197" y="4675346"/>
            <a:ext cx="7034213" cy="942261"/>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All CUI stored on portable storage devices must be appropriately marked according to our Information Control Policy. This includes clear header/footer designations and document-level markings to prevent accidental disclosure.</a:t>
            </a:r>
            <a:endParaRPr lang="en-US" sz="1500" dirty="0"/>
          </a:p>
        </p:txBody>
      </p:sp>
      <p:sp>
        <p:nvSpPr>
          <p:cNvPr id="10" name="Shape 7"/>
          <p:cNvSpPr/>
          <p:nvPr/>
        </p:nvSpPr>
        <p:spPr>
          <a:xfrm>
            <a:off x="6762155" y="5813822"/>
            <a:ext cx="147161" cy="1366718"/>
          </a:xfrm>
          <a:prstGeom prst="roundRect">
            <a:avLst>
              <a:gd name="adj" fmla="val 56022"/>
            </a:avLst>
          </a:prstGeom>
          <a:solidFill>
            <a:srgbClr val="3D3D42"/>
          </a:solidFill>
          <a:ln w="7620">
            <a:solidFill>
              <a:srgbClr val="56565B"/>
            </a:solidFill>
            <a:prstDash val="solid"/>
          </a:ln>
        </p:spPr>
        <p:txBody>
          <a:bodyPr/>
          <a:lstStyle/>
          <a:p>
            <a:endParaRPr lang="en-US"/>
          </a:p>
        </p:txBody>
      </p:sp>
      <p:sp>
        <p:nvSpPr>
          <p:cNvPr id="11" name="Text 8"/>
          <p:cNvSpPr/>
          <p:nvPr/>
        </p:nvSpPr>
        <p:spPr>
          <a:xfrm>
            <a:off x="7203638" y="5813822"/>
            <a:ext cx="3936087" cy="306705"/>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Instrument Sans Semi Bold" pitchFamily="34" charset="0"/>
                <a:ea typeface="Instrument Sans Semi Bold" pitchFamily="34" charset="-122"/>
                <a:cs typeface="Instrument Sans Semi Bold" pitchFamily="34" charset="-120"/>
              </a:rPr>
              <a:t>Physical Security When Not In Use</a:t>
            </a:r>
            <a:endParaRPr lang="en-US" sz="1900" dirty="0"/>
          </a:p>
        </p:txBody>
      </p:sp>
      <p:sp>
        <p:nvSpPr>
          <p:cNvPr id="12" name="Text 9"/>
          <p:cNvSpPr/>
          <p:nvPr/>
        </p:nvSpPr>
        <p:spPr>
          <a:xfrm>
            <a:off x="7203638" y="6238280"/>
            <a:ext cx="6739771" cy="942261"/>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The Information Control Policy mandates physical security for portable storage devices containing CUI when not in use. Devices must be stored in locked cabinets or secure areas with controlled access.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7824" y="542211"/>
            <a:ext cx="7238643" cy="614124"/>
          </a:xfrm>
          <a:prstGeom prst="rect">
            <a:avLst/>
          </a:prstGeom>
          <a:noFill/>
          <a:ln/>
        </p:spPr>
        <p:txBody>
          <a:bodyPr wrap="none" lIns="0" tIns="0" rIns="0" bIns="0" rtlCol="0" anchor="t"/>
          <a:lstStyle/>
          <a:p>
            <a:pPr marL="0" indent="0" algn="l">
              <a:lnSpc>
                <a:spcPts val="4800"/>
              </a:lnSpc>
              <a:buNone/>
            </a:pPr>
            <a:r>
              <a:rPr lang="en-US" sz="3850" dirty="0">
                <a:solidFill>
                  <a:srgbClr val="CBCCCE"/>
                </a:solidFill>
                <a:latin typeface="Instrument Sans Semi Bold" pitchFamily="34" charset="0"/>
                <a:ea typeface="Instrument Sans Semi Bold" pitchFamily="34" charset="-122"/>
                <a:cs typeface="Instrument Sans Semi Bold" pitchFamily="34" charset="-120"/>
              </a:rPr>
              <a:t>Device Control Implementation</a:t>
            </a:r>
            <a:endParaRPr lang="en-US" sz="3850" dirty="0"/>
          </a:p>
        </p:txBody>
      </p:sp>
      <p:pic>
        <p:nvPicPr>
          <p:cNvPr id="3" name="Image 0" descr="preencoded.png"/>
          <p:cNvPicPr>
            <a:picLocks noChangeAspect="1"/>
          </p:cNvPicPr>
          <p:nvPr/>
        </p:nvPicPr>
        <p:blipFill>
          <a:blip r:embed="rId3"/>
          <a:stretch>
            <a:fillRect/>
          </a:stretch>
        </p:blipFill>
        <p:spPr>
          <a:xfrm>
            <a:off x="2907983" y="1549360"/>
            <a:ext cx="2186940" cy="1446609"/>
          </a:xfrm>
          <a:prstGeom prst="rect">
            <a:avLst/>
          </a:prstGeom>
        </p:spPr>
      </p:pic>
      <p:pic>
        <p:nvPicPr>
          <p:cNvPr id="4" name="Image 1" descr="preencoded.png"/>
          <p:cNvPicPr>
            <a:picLocks noChangeAspect="1"/>
          </p:cNvPicPr>
          <p:nvPr/>
        </p:nvPicPr>
        <p:blipFill>
          <a:blip r:embed="rId4"/>
          <a:stretch>
            <a:fillRect/>
          </a:stretch>
        </p:blipFill>
        <p:spPr>
          <a:xfrm>
            <a:off x="3863221" y="2287429"/>
            <a:ext cx="276344" cy="345400"/>
          </a:xfrm>
          <a:prstGeom prst="rect">
            <a:avLst/>
          </a:prstGeom>
        </p:spPr>
      </p:pic>
      <p:sp>
        <p:nvSpPr>
          <p:cNvPr id="5" name="Text 1"/>
          <p:cNvSpPr/>
          <p:nvPr/>
        </p:nvSpPr>
        <p:spPr>
          <a:xfrm>
            <a:off x="5291376" y="1902976"/>
            <a:ext cx="3142893" cy="306943"/>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Instrument Sans Semi Bold" pitchFamily="34" charset="0"/>
                <a:ea typeface="Instrument Sans Semi Bold" pitchFamily="34" charset="-122"/>
                <a:cs typeface="Instrument Sans Semi Bold" pitchFamily="34" charset="-120"/>
              </a:rPr>
              <a:t>Deny-by-Default Approach</a:t>
            </a:r>
            <a:endParaRPr lang="en-US" sz="1900" dirty="0"/>
          </a:p>
        </p:txBody>
      </p:sp>
      <p:sp>
        <p:nvSpPr>
          <p:cNvPr id="6" name="Text 2"/>
          <p:cNvSpPr/>
          <p:nvPr/>
        </p:nvSpPr>
        <p:spPr>
          <a:xfrm>
            <a:off x="5291376" y="2327791"/>
            <a:ext cx="5385554" cy="314444"/>
          </a:xfrm>
          <a:prstGeom prst="rect">
            <a:avLst/>
          </a:prstGeom>
          <a:noFill/>
          <a:ln/>
        </p:spPr>
        <p:txBody>
          <a:bodyPr wrap="none" lIns="0" tIns="0" rIns="0" bIns="0" rtlCol="0" anchor="t"/>
          <a:lstStyle/>
          <a:p>
            <a:pPr marL="0" indent="0" algn="l">
              <a:lnSpc>
                <a:spcPts val="245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Connection to computers via USB ports is denied by default</a:t>
            </a:r>
            <a:endParaRPr lang="en-US" sz="1500" dirty="0"/>
          </a:p>
        </p:txBody>
      </p:sp>
      <p:sp>
        <p:nvSpPr>
          <p:cNvPr id="7" name="Shape 3"/>
          <p:cNvSpPr/>
          <p:nvPr/>
        </p:nvSpPr>
        <p:spPr>
          <a:xfrm>
            <a:off x="5143976" y="3010972"/>
            <a:ext cx="8749546" cy="11430"/>
          </a:xfrm>
          <a:prstGeom prst="roundRect">
            <a:avLst>
              <a:gd name="adj" fmla="val 722202"/>
            </a:avLst>
          </a:prstGeom>
          <a:solidFill>
            <a:srgbClr val="56565B"/>
          </a:solidFill>
          <a:ln/>
        </p:spPr>
        <p:txBody>
          <a:bodyPr/>
          <a:lstStyle/>
          <a:p>
            <a:endParaRPr lang="en-US"/>
          </a:p>
        </p:txBody>
      </p:sp>
      <p:pic>
        <p:nvPicPr>
          <p:cNvPr id="8" name="Image 2" descr="preencoded.png"/>
          <p:cNvPicPr>
            <a:picLocks noChangeAspect="1"/>
          </p:cNvPicPr>
          <p:nvPr/>
        </p:nvPicPr>
        <p:blipFill>
          <a:blip r:embed="rId5"/>
          <a:stretch>
            <a:fillRect/>
          </a:stretch>
        </p:blipFill>
        <p:spPr>
          <a:xfrm>
            <a:off x="1814393" y="3045023"/>
            <a:ext cx="4373999" cy="1446609"/>
          </a:xfrm>
          <a:prstGeom prst="rect">
            <a:avLst/>
          </a:prstGeom>
        </p:spPr>
      </p:pic>
      <p:pic>
        <p:nvPicPr>
          <p:cNvPr id="9" name="Image 3" descr="preencoded.png"/>
          <p:cNvPicPr>
            <a:picLocks noChangeAspect="1"/>
          </p:cNvPicPr>
          <p:nvPr/>
        </p:nvPicPr>
        <p:blipFill>
          <a:blip r:embed="rId6"/>
          <a:stretch>
            <a:fillRect/>
          </a:stretch>
        </p:blipFill>
        <p:spPr>
          <a:xfrm>
            <a:off x="3863221" y="3595568"/>
            <a:ext cx="276344" cy="345400"/>
          </a:xfrm>
          <a:prstGeom prst="rect">
            <a:avLst/>
          </a:prstGeom>
        </p:spPr>
      </p:pic>
      <p:sp>
        <p:nvSpPr>
          <p:cNvPr id="10" name="Text 4"/>
          <p:cNvSpPr/>
          <p:nvPr/>
        </p:nvSpPr>
        <p:spPr>
          <a:xfrm>
            <a:off x="6384846" y="3398639"/>
            <a:ext cx="3985855" cy="306943"/>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Instrument Sans Semi Bold" pitchFamily="34" charset="0"/>
                <a:ea typeface="Instrument Sans Semi Bold" pitchFamily="34" charset="-122"/>
                <a:cs typeface="Instrument Sans Semi Bold" pitchFamily="34" charset="-120"/>
              </a:rPr>
              <a:t>Organization-Owned Devices Only</a:t>
            </a:r>
            <a:endParaRPr lang="en-US" sz="1900" dirty="0"/>
          </a:p>
        </p:txBody>
      </p:sp>
      <p:sp>
        <p:nvSpPr>
          <p:cNvPr id="11" name="Text 5"/>
          <p:cNvSpPr/>
          <p:nvPr/>
        </p:nvSpPr>
        <p:spPr>
          <a:xfrm>
            <a:off x="6384846" y="3823454"/>
            <a:ext cx="6246614" cy="314444"/>
          </a:xfrm>
          <a:prstGeom prst="rect">
            <a:avLst/>
          </a:prstGeom>
          <a:noFill/>
          <a:ln/>
        </p:spPr>
        <p:txBody>
          <a:bodyPr wrap="none" lIns="0" tIns="0" rIns="0" bIns="0" rtlCol="0" anchor="t"/>
          <a:lstStyle/>
          <a:p>
            <a:pPr marL="0" indent="0" algn="l">
              <a:lnSpc>
                <a:spcPts val="245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Only company-owned or explicitly authorized USB devices permitted</a:t>
            </a:r>
            <a:endParaRPr lang="en-US" sz="1500" dirty="0"/>
          </a:p>
        </p:txBody>
      </p:sp>
      <p:sp>
        <p:nvSpPr>
          <p:cNvPr id="12" name="Shape 6"/>
          <p:cNvSpPr/>
          <p:nvPr/>
        </p:nvSpPr>
        <p:spPr>
          <a:xfrm>
            <a:off x="6237446" y="4506635"/>
            <a:ext cx="7656076" cy="11430"/>
          </a:xfrm>
          <a:prstGeom prst="roundRect">
            <a:avLst>
              <a:gd name="adj" fmla="val 722202"/>
            </a:avLst>
          </a:prstGeom>
          <a:solidFill>
            <a:srgbClr val="56565B"/>
          </a:solidFill>
          <a:ln/>
        </p:spPr>
        <p:txBody>
          <a:bodyPr/>
          <a:lstStyle/>
          <a:p>
            <a:endParaRPr lang="en-US"/>
          </a:p>
        </p:txBody>
      </p:sp>
      <p:pic>
        <p:nvPicPr>
          <p:cNvPr id="13" name="Image 4" descr="preencoded.png"/>
          <p:cNvPicPr>
            <a:picLocks noChangeAspect="1"/>
          </p:cNvPicPr>
          <p:nvPr/>
        </p:nvPicPr>
        <p:blipFill>
          <a:blip r:embed="rId7"/>
          <a:stretch>
            <a:fillRect/>
          </a:stretch>
        </p:blipFill>
        <p:spPr>
          <a:xfrm>
            <a:off x="720923" y="4540687"/>
            <a:ext cx="6561058" cy="1446609"/>
          </a:xfrm>
          <a:prstGeom prst="rect">
            <a:avLst/>
          </a:prstGeom>
        </p:spPr>
      </p:pic>
      <p:pic>
        <p:nvPicPr>
          <p:cNvPr id="14" name="Image 5" descr="preencoded.png"/>
          <p:cNvPicPr>
            <a:picLocks noChangeAspect="1"/>
          </p:cNvPicPr>
          <p:nvPr/>
        </p:nvPicPr>
        <p:blipFill>
          <a:blip r:embed="rId8"/>
          <a:stretch>
            <a:fillRect/>
          </a:stretch>
        </p:blipFill>
        <p:spPr>
          <a:xfrm>
            <a:off x="3863221" y="5091232"/>
            <a:ext cx="276344" cy="345400"/>
          </a:xfrm>
          <a:prstGeom prst="rect">
            <a:avLst/>
          </a:prstGeom>
        </p:spPr>
      </p:pic>
      <p:sp>
        <p:nvSpPr>
          <p:cNvPr id="15" name="Text 7"/>
          <p:cNvSpPr/>
          <p:nvPr/>
        </p:nvSpPr>
        <p:spPr>
          <a:xfrm>
            <a:off x="7478435" y="4737140"/>
            <a:ext cx="3728204" cy="306943"/>
          </a:xfrm>
          <a:prstGeom prst="rect">
            <a:avLst/>
          </a:prstGeom>
          <a:noFill/>
          <a:ln/>
        </p:spPr>
        <p:txBody>
          <a:bodyPr wrap="none" lIns="0" tIns="0" rIns="0" bIns="0" rtlCol="0" anchor="t"/>
          <a:lstStyle/>
          <a:p>
            <a:pPr marL="0" indent="0" algn="l">
              <a:lnSpc>
                <a:spcPts val="2400"/>
              </a:lnSpc>
              <a:buNone/>
            </a:pPr>
            <a:r>
              <a:rPr lang="en-US" sz="1900" dirty="0">
                <a:solidFill>
                  <a:srgbClr val="CFD0D8"/>
                </a:solidFill>
                <a:latin typeface="Instrument Sans Semi Bold" pitchFamily="34" charset="0"/>
                <a:ea typeface="Instrument Sans Semi Bold" pitchFamily="34" charset="-122"/>
                <a:cs typeface="Instrument Sans Semi Bold" pitchFamily="34" charset="-120"/>
              </a:rPr>
              <a:t>Central IT Authorization/Control</a:t>
            </a:r>
            <a:endParaRPr lang="en-US" sz="1900" dirty="0"/>
          </a:p>
        </p:txBody>
      </p:sp>
      <p:sp>
        <p:nvSpPr>
          <p:cNvPr id="16" name="Text 8"/>
          <p:cNvSpPr/>
          <p:nvPr/>
        </p:nvSpPr>
        <p:spPr>
          <a:xfrm>
            <a:off x="7478435" y="5161955"/>
            <a:ext cx="6267688" cy="628888"/>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Control and monitoring systems enforce restrictions and alert IT of unauthorized portable media.</a:t>
            </a:r>
            <a:endParaRPr lang="en-US" sz="1500" dirty="0"/>
          </a:p>
        </p:txBody>
      </p:sp>
      <p:sp>
        <p:nvSpPr>
          <p:cNvPr id="17" name="Text 9"/>
          <p:cNvSpPr/>
          <p:nvPr/>
        </p:nvSpPr>
        <p:spPr>
          <a:xfrm>
            <a:off x="687824" y="6208395"/>
            <a:ext cx="13254752" cy="628888"/>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Our technical implementation establishes a robust defense against unauthorized removable media. The deny-by-default approach provides protection against opportunistic data exfiltration attempts while maintaining business functionality through authorized exceptions.</a:t>
            </a:r>
            <a:endParaRPr lang="en-US" sz="1500" dirty="0"/>
          </a:p>
        </p:txBody>
      </p:sp>
      <p:sp>
        <p:nvSpPr>
          <p:cNvPr id="18" name="Text 10"/>
          <p:cNvSpPr/>
          <p:nvPr/>
        </p:nvSpPr>
        <p:spPr>
          <a:xfrm>
            <a:off x="687824" y="7058382"/>
            <a:ext cx="13254752" cy="628888"/>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Intune's Endpoint Security Device Control delivers centralized policy enforcement, allowing us to implement granular permissions based on specific device characteristics and business requirements.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5089" y="1207651"/>
            <a:ext cx="7048143" cy="638413"/>
          </a:xfrm>
          <a:prstGeom prst="rect">
            <a:avLst/>
          </a:prstGeom>
          <a:noFill/>
          <a:ln/>
        </p:spPr>
        <p:txBody>
          <a:bodyPr wrap="none" lIns="0" tIns="0" rIns="0" bIns="0" rtlCol="0" anchor="t"/>
          <a:lstStyle/>
          <a:p>
            <a:pPr marL="0" indent="0" algn="l">
              <a:lnSpc>
                <a:spcPts val="5000"/>
              </a:lnSpc>
              <a:buNone/>
            </a:pPr>
            <a:r>
              <a:rPr lang="en-US" sz="4000" dirty="0">
                <a:solidFill>
                  <a:srgbClr val="CBCCCE"/>
                </a:solidFill>
                <a:latin typeface="Instrument Sans Semi Bold" pitchFamily="34" charset="0"/>
                <a:ea typeface="Instrument Sans Semi Bold" pitchFamily="34" charset="-122"/>
                <a:cs typeface="Instrument Sans Semi Bold" pitchFamily="34" charset="-120"/>
              </a:rPr>
              <a:t>Device Authorization Process</a:t>
            </a:r>
            <a:endParaRPr lang="en-US" sz="4000" dirty="0"/>
          </a:p>
        </p:txBody>
      </p:sp>
      <p:sp>
        <p:nvSpPr>
          <p:cNvPr id="4" name="Shape 1"/>
          <p:cNvSpPr/>
          <p:nvPr/>
        </p:nvSpPr>
        <p:spPr>
          <a:xfrm>
            <a:off x="715089" y="2152531"/>
            <a:ext cx="3754755" cy="3145750"/>
          </a:xfrm>
          <a:prstGeom prst="roundRect">
            <a:avLst>
              <a:gd name="adj" fmla="val 2728"/>
            </a:avLst>
          </a:prstGeom>
          <a:solidFill>
            <a:srgbClr val="3D3D42"/>
          </a:solidFill>
          <a:ln w="7620">
            <a:solidFill>
              <a:srgbClr val="56565B"/>
            </a:solidFill>
            <a:prstDash val="solid"/>
          </a:ln>
        </p:spPr>
        <p:txBody>
          <a:bodyPr/>
          <a:lstStyle/>
          <a:p>
            <a:endParaRPr lang="en-US"/>
          </a:p>
        </p:txBody>
      </p:sp>
      <p:sp>
        <p:nvSpPr>
          <p:cNvPr id="5" name="Text 2"/>
          <p:cNvSpPr/>
          <p:nvPr/>
        </p:nvSpPr>
        <p:spPr>
          <a:xfrm>
            <a:off x="927021" y="2364462"/>
            <a:ext cx="3330893" cy="638413"/>
          </a:xfrm>
          <a:prstGeom prst="rect">
            <a:avLst/>
          </a:prstGeom>
          <a:noFill/>
          <a:ln/>
        </p:spPr>
        <p:txBody>
          <a:bodyPr wrap="square" lIns="0" tIns="0" rIns="0" bIns="0" rtlCol="0" anchor="t"/>
          <a:lstStyle/>
          <a:p>
            <a:pPr marL="0" indent="0" algn="l">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Serial Number Identification</a:t>
            </a:r>
            <a:endParaRPr lang="en-US" sz="2000" dirty="0"/>
          </a:p>
        </p:txBody>
      </p:sp>
      <p:sp>
        <p:nvSpPr>
          <p:cNvPr id="6" name="Text 3"/>
          <p:cNvSpPr/>
          <p:nvPr/>
        </p:nvSpPr>
        <p:spPr>
          <a:xfrm>
            <a:off x="927021" y="3125391"/>
            <a:ext cx="3330893" cy="1960959"/>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Approved devices are explicitly allowed by IT within the security system. This provides definitive identification of each authorized device and prevents unauthorized devices.</a:t>
            </a:r>
            <a:endParaRPr lang="en-US" sz="1600" dirty="0"/>
          </a:p>
        </p:txBody>
      </p:sp>
      <p:sp>
        <p:nvSpPr>
          <p:cNvPr id="7" name="Shape 4"/>
          <p:cNvSpPr/>
          <p:nvPr/>
        </p:nvSpPr>
        <p:spPr>
          <a:xfrm>
            <a:off x="4674156" y="2152531"/>
            <a:ext cx="3754755" cy="3145750"/>
          </a:xfrm>
          <a:prstGeom prst="roundRect">
            <a:avLst>
              <a:gd name="adj" fmla="val 2728"/>
            </a:avLst>
          </a:prstGeom>
          <a:solidFill>
            <a:srgbClr val="3D3D42"/>
          </a:solidFill>
          <a:ln w="7620">
            <a:solidFill>
              <a:srgbClr val="56565B"/>
            </a:solidFill>
            <a:prstDash val="solid"/>
          </a:ln>
        </p:spPr>
        <p:txBody>
          <a:bodyPr/>
          <a:lstStyle/>
          <a:p>
            <a:endParaRPr lang="en-US"/>
          </a:p>
        </p:txBody>
      </p:sp>
      <p:sp>
        <p:nvSpPr>
          <p:cNvPr id="8" name="Text 5"/>
          <p:cNvSpPr/>
          <p:nvPr/>
        </p:nvSpPr>
        <p:spPr>
          <a:xfrm>
            <a:off x="4886087" y="2364462"/>
            <a:ext cx="3267789" cy="319207"/>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Device Naming Convention</a:t>
            </a:r>
            <a:endParaRPr lang="en-US" sz="2000" dirty="0"/>
          </a:p>
        </p:txBody>
      </p:sp>
      <p:sp>
        <p:nvSpPr>
          <p:cNvPr id="9" name="Text 6"/>
          <p:cNvSpPr/>
          <p:nvPr/>
        </p:nvSpPr>
        <p:spPr>
          <a:xfrm>
            <a:off x="4886087" y="2806184"/>
            <a:ext cx="3330893" cy="1634133"/>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Allowed devices are assigned owner name and date. This naming convention facilitates auditing of approved devices and annual review and reauthorization.</a:t>
            </a:r>
            <a:endParaRPr lang="en-US" sz="1600" dirty="0"/>
          </a:p>
        </p:txBody>
      </p:sp>
      <p:sp>
        <p:nvSpPr>
          <p:cNvPr id="10" name="Shape 7"/>
          <p:cNvSpPr/>
          <p:nvPr/>
        </p:nvSpPr>
        <p:spPr>
          <a:xfrm>
            <a:off x="715089" y="5502593"/>
            <a:ext cx="7713821" cy="1519238"/>
          </a:xfrm>
          <a:prstGeom prst="roundRect">
            <a:avLst>
              <a:gd name="adj" fmla="val 5648"/>
            </a:avLst>
          </a:prstGeom>
          <a:solidFill>
            <a:srgbClr val="3D3D42"/>
          </a:solidFill>
          <a:ln w="7620">
            <a:solidFill>
              <a:srgbClr val="56565B"/>
            </a:solidFill>
            <a:prstDash val="solid"/>
          </a:ln>
        </p:spPr>
        <p:txBody>
          <a:bodyPr/>
          <a:lstStyle/>
          <a:p>
            <a:endParaRPr lang="en-US"/>
          </a:p>
        </p:txBody>
      </p:sp>
      <p:sp>
        <p:nvSpPr>
          <p:cNvPr id="11" name="Text 8"/>
          <p:cNvSpPr/>
          <p:nvPr/>
        </p:nvSpPr>
        <p:spPr>
          <a:xfrm>
            <a:off x="927021" y="5714524"/>
            <a:ext cx="2553891" cy="319207"/>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Periodic Review</a:t>
            </a:r>
            <a:endParaRPr lang="en-US" sz="2000" dirty="0"/>
          </a:p>
        </p:txBody>
      </p:sp>
      <p:sp>
        <p:nvSpPr>
          <p:cNvPr id="12" name="Text 9"/>
          <p:cNvSpPr/>
          <p:nvPr/>
        </p:nvSpPr>
        <p:spPr>
          <a:xfrm>
            <a:off x="927021" y="6156246"/>
            <a:ext cx="7289959" cy="653653"/>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Each year, all devices must be requested and approved again in the Help Desk ticketing system.</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5098" y="616863"/>
            <a:ext cx="8404503" cy="700921"/>
          </a:xfrm>
          <a:prstGeom prst="rect">
            <a:avLst/>
          </a:prstGeom>
          <a:noFill/>
          <a:ln/>
        </p:spPr>
        <p:txBody>
          <a:bodyPr wrap="none" lIns="0" tIns="0" rIns="0" bIns="0" rtlCol="0" anchor="t"/>
          <a:lstStyle/>
          <a:p>
            <a:pPr marL="0" indent="0" algn="l">
              <a:lnSpc>
                <a:spcPts val="5500"/>
              </a:lnSpc>
              <a:buNone/>
            </a:pPr>
            <a:r>
              <a:rPr lang="en-US" sz="4400" dirty="0">
                <a:solidFill>
                  <a:srgbClr val="CBCCCE"/>
                </a:solidFill>
                <a:latin typeface="Instrument Sans Semi Bold" pitchFamily="34" charset="0"/>
                <a:ea typeface="Instrument Sans Semi Bold" pitchFamily="34" charset="-122"/>
                <a:cs typeface="Instrument Sans Semi Bold" pitchFamily="34" charset="-120"/>
              </a:rPr>
              <a:t>Physical Labeling Requirements</a:t>
            </a:r>
            <a:endParaRPr lang="en-US" sz="4400" dirty="0"/>
          </a:p>
        </p:txBody>
      </p:sp>
      <p:sp>
        <p:nvSpPr>
          <p:cNvPr id="3" name="Text 1"/>
          <p:cNvSpPr/>
          <p:nvPr/>
        </p:nvSpPr>
        <p:spPr>
          <a:xfrm>
            <a:off x="1889046" y="2044303"/>
            <a:ext cx="2804160" cy="350401"/>
          </a:xfrm>
          <a:prstGeom prst="rect">
            <a:avLst/>
          </a:prstGeom>
          <a:noFill/>
          <a:ln/>
        </p:spPr>
        <p:txBody>
          <a:bodyPr wrap="none" lIns="0" tIns="0" rIns="0" bIns="0" rtlCol="0" anchor="t"/>
          <a:lstStyle/>
          <a:p>
            <a:pPr marL="0" indent="0" algn="r">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Owner's Name</a:t>
            </a:r>
            <a:endParaRPr lang="en-US" sz="2200" dirty="0"/>
          </a:p>
        </p:txBody>
      </p:sp>
      <p:sp>
        <p:nvSpPr>
          <p:cNvPr id="4" name="Text 2"/>
          <p:cNvSpPr/>
          <p:nvPr/>
        </p:nvSpPr>
        <p:spPr>
          <a:xfrm>
            <a:off x="785098" y="2529245"/>
            <a:ext cx="3908107" cy="1076563"/>
          </a:xfrm>
          <a:prstGeom prst="rect">
            <a:avLst/>
          </a:prstGeom>
          <a:noFill/>
          <a:ln/>
        </p:spPr>
        <p:txBody>
          <a:bodyPr wrap="square" lIns="0" tIns="0" rIns="0" bIns="0" rtlCol="0" anchor="t"/>
          <a:lstStyle/>
          <a:p>
            <a:pPr marL="0" indent="0" algn="r">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Clear identification of the responsible employee ensures accountability and proper tracking</a:t>
            </a:r>
            <a:endParaRPr lang="en-US" sz="1750" dirty="0"/>
          </a:p>
        </p:txBody>
      </p:sp>
      <p:pic>
        <p:nvPicPr>
          <p:cNvPr id="5" name="Image 0" descr="preencoded.png"/>
          <p:cNvPicPr>
            <a:picLocks noChangeAspect="1"/>
          </p:cNvPicPr>
          <p:nvPr/>
        </p:nvPicPr>
        <p:blipFill>
          <a:blip r:embed="rId3"/>
          <a:stretch>
            <a:fillRect/>
          </a:stretch>
        </p:blipFill>
        <p:spPr>
          <a:xfrm>
            <a:off x="5029676" y="1766411"/>
            <a:ext cx="4571048" cy="4571048"/>
          </a:xfrm>
          <a:prstGeom prst="rect">
            <a:avLst/>
          </a:prstGeom>
        </p:spPr>
      </p:pic>
      <p:pic>
        <p:nvPicPr>
          <p:cNvPr id="6" name="Image 1" descr="preencoded.png"/>
          <p:cNvPicPr>
            <a:picLocks noChangeAspect="1"/>
          </p:cNvPicPr>
          <p:nvPr/>
        </p:nvPicPr>
        <p:blipFill>
          <a:blip r:embed="rId4"/>
          <a:stretch>
            <a:fillRect/>
          </a:stretch>
        </p:blipFill>
        <p:spPr>
          <a:xfrm>
            <a:off x="6227326" y="2533174"/>
            <a:ext cx="335637" cy="419576"/>
          </a:xfrm>
          <a:prstGeom prst="rect">
            <a:avLst/>
          </a:prstGeom>
        </p:spPr>
      </p:pic>
      <p:sp>
        <p:nvSpPr>
          <p:cNvPr id="7" name="Text 3"/>
          <p:cNvSpPr/>
          <p:nvPr/>
        </p:nvSpPr>
        <p:spPr>
          <a:xfrm>
            <a:off x="9937194" y="2044303"/>
            <a:ext cx="3102293" cy="350401"/>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"Contains CUI" Marking</a:t>
            </a:r>
            <a:endParaRPr lang="en-US" sz="2200" dirty="0"/>
          </a:p>
        </p:txBody>
      </p:sp>
      <p:sp>
        <p:nvSpPr>
          <p:cNvPr id="8" name="Text 4"/>
          <p:cNvSpPr/>
          <p:nvPr/>
        </p:nvSpPr>
        <p:spPr>
          <a:xfrm>
            <a:off x="9937194" y="2529245"/>
            <a:ext cx="3908107" cy="1076563"/>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Visual indicator reminds users of the sensitive nature of the device contents</a:t>
            </a:r>
            <a:endParaRPr lang="en-US" sz="1750" dirty="0"/>
          </a:p>
        </p:txBody>
      </p:sp>
      <p:pic>
        <p:nvPicPr>
          <p:cNvPr id="9" name="Image 2" descr="preencoded.png"/>
          <p:cNvPicPr>
            <a:picLocks noChangeAspect="1"/>
          </p:cNvPicPr>
          <p:nvPr/>
        </p:nvPicPr>
        <p:blipFill>
          <a:blip r:embed="rId5"/>
          <a:stretch>
            <a:fillRect/>
          </a:stretch>
        </p:blipFill>
        <p:spPr>
          <a:xfrm>
            <a:off x="5029676" y="1766411"/>
            <a:ext cx="4571048" cy="4571048"/>
          </a:xfrm>
          <a:prstGeom prst="rect">
            <a:avLst/>
          </a:prstGeom>
        </p:spPr>
      </p:pic>
      <p:pic>
        <p:nvPicPr>
          <p:cNvPr id="10" name="Image 3" descr="preencoded.png"/>
          <p:cNvPicPr>
            <a:picLocks noChangeAspect="1"/>
          </p:cNvPicPr>
          <p:nvPr/>
        </p:nvPicPr>
        <p:blipFill>
          <a:blip r:embed="rId6"/>
          <a:stretch>
            <a:fillRect/>
          </a:stretch>
        </p:blipFill>
        <p:spPr>
          <a:xfrm>
            <a:off x="8456176" y="2922151"/>
            <a:ext cx="335637" cy="419576"/>
          </a:xfrm>
          <a:prstGeom prst="rect">
            <a:avLst/>
          </a:prstGeom>
        </p:spPr>
      </p:pic>
      <p:sp>
        <p:nvSpPr>
          <p:cNvPr id="11" name="Text 5"/>
          <p:cNvSpPr/>
          <p:nvPr/>
        </p:nvSpPr>
        <p:spPr>
          <a:xfrm>
            <a:off x="9937194" y="4677489"/>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Authorization Date</a:t>
            </a:r>
            <a:endParaRPr lang="en-US" sz="2200" dirty="0"/>
          </a:p>
        </p:txBody>
      </p:sp>
      <p:sp>
        <p:nvSpPr>
          <p:cNvPr id="12" name="Text 6"/>
          <p:cNvSpPr/>
          <p:nvPr/>
        </p:nvSpPr>
        <p:spPr>
          <a:xfrm>
            <a:off x="9937194" y="5162431"/>
            <a:ext cx="3908107" cy="717709"/>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Date of approval helps enforce the annual reauthorization requirement</a:t>
            </a:r>
            <a:endParaRPr lang="en-US" sz="1750" dirty="0"/>
          </a:p>
        </p:txBody>
      </p:sp>
      <p:pic>
        <p:nvPicPr>
          <p:cNvPr id="13" name="Image 4" descr="preencoded.png"/>
          <p:cNvPicPr>
            <a:picLocks noChangeAspect="1"/>
          </p:cNvPicPr>
          <p:nvPr/>
        </p:nvPicPr>
        <p:blipFill>
          <a:blip r:embed="rId7"/>
          <a:stretch>
            <a:fillRect/>
          </a:stretch>
        </p:blipFill>
        <p:spPr>
          <a:xfrm>
            <a:off x="5029676" y="1766411"/>
            <a:ext cx="4571048" cy="4571048"/>
          </a:xfrm>
          <a:prstGeom prst="rect">
            <a:avLst/>
          </a:prstGeom>
        </p:spPr>
      </p:pic>
      <p:pic>
        <p:nvPicPr>
          <p:cNvPr id="14" name="Image 5" descr="preencoded.png"/>
          <p:cNvPicPr>
            <a:picLocks noChangeAspect="1"/>
          </p:cNvPicPr>
          <p:nvPr/>
        </p:nvPicPr>
        <p:blipFill>
          <a:blip r:embed="rId8"/>
          <a:stretch>
            <a:fillRect/>
          </a:stretch>
        </p:blipFill>
        <p:spPr>
          <a:xfrm>
            <a:off x="8067199" y="5151001"/>
            <a:ext cx="335637" cy="419576"/>
          </a:xfrm>
          <a:prstGeom prst="rect">
            <a:avLst/>
          </a:prstGeom>
        </p:spPr>
      </p:pic>
      <p:sp>
        <p:nvSpPr>
          <p:cNvPr id="15" name="Text 7"/>
          <p:cNvSpPr/>
          <p:nvPr/>
        </p:nvSpPr>
        <p:spPr>
          <a:xfrm>
            <a:off x="1667470" y="4498062"/>
            <a:ext cx="3025735" cy="350401"/>
          </a:xfrm>
          <a:prstGeom prst="rect">
            <a:avLst/>
          </a:prstGeom>
          <a:noFill/>
          <a:ln/>
        </p:spPr>
        <p:txBody>
          <a:bodyPr wrap="none" lIns="0" tIns="0" rIns="0" bIns="0" rtlCol="0" anchor="t"/>
          <a:lstStyle/>
          <a:p>
            <a:pPr marL="0" indent="0" algn="r">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Consistent Application</a:t>
            </a:r>
            <a:endParaRPr lang="en-US" sz="2200" dirty="0"/>
          </a:p>
        </p:txBody>
      </p:sp>
      <p:sp>
        <p:nvSpPr>
          <p:cNvPr id="16" name="Text 8"/>
          <p:cNvSpPr/>
          <p:nvPr/>
        </p:nvSpPr>
        <p:spPr>
          <a:xfrm>
            <a:off x="785098" y="4983004"/>
            <a:ext cx="3908107" cy="1076563"/>
          </a:xfrm>
          <a:prstGeom prst="rect">
            <a:avLst/>
          </a:prstGeom>
          <a:noFill/>
          <a:ln/>
        </p:spPr>
        <p:txBody>
          <a:bodyPr wrap="square" lIns="0" tIns="0" rIns="0" bIns="0" rtlCol="0" anchor="t"/>
          <a:lstStyle/>
          <a:p>
            <a:pPr marL="0" indent="0" algn="r">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All authorized devices must maintain proper labeling throughout their lifecycle</a:t>
            </a:r>
            <a:endParaRPr lang="en-US" sz="1750" dirty="0"/>
          </a:p>
        </p:txBody>
      </p:sp>
      <p:pic>
        <p:nvPicPr>
          <p:cNvPr id="17" name="Image 6" descr="preencoded.png"/>
          <p:cNvPicPr>
            <a:picLocks noChangeAspect="1"/>
          </p:cNvPicPr>
          <p:nvPr/>
        </p:nvPicPr>
        <p:blipFill>
          <a:blip r:embed="rId9"/>
          <a:stretch>
            <a:fillRect/>
          </a:stretch>
        </p:blipFill>
        <p:spPr>
          <a:xfrm>
            <a:off x="5029676" y="1766411"/>
            <a:ext cx="4571048" cy="4571048"/>
          </a:xfrm>
          <a:prstGeom prst="rect">
            <a:avLst/>
          </a:prstGeom>
        </p:spPr>
      </p:pic>
      <p:pic>
        <p:nvPicPr>
          <p:cNvPr id="18" name="Image 7" descr="preencoded.png"/>
          <p:cNvPicPr>
            <a:picLocks noChangeAspect="1"/>
          </p:cNvPicPr>
          <p:nvPr/>
        </p:nvPicPr>
        <p:blipFill>
          <a:blip r:embed="rId10"/>
          <a:stretch>
            <a:fillRect/>
          </a:stretch>
        </p:blipFill>
        <p:spPr>
          <a:xfrm>
            <a:off x="5838349" y="4762024"/>
            <a:ext cx="335637" cy="419576"/>
          </a:xfrm>
          <a:prstGeom prst="rect">
            <a:avLst/>
          </a:prstGeom>
        </p:spPr>
      </p:pic>
      <p:sp>
        <p:nvSpPr>
          <p:cNvPr id="19" name="Text 9"/>
          <p:cNvSpPr/>
          <p:nvPr/>
        </p:nvSpPr>
        <p:spPr>
          <a:xfrm>
            <a:off x="785098" y="6589752"/>
            <a:ext cx="13060204" cy="1076563"/>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Physical labeling provides an immediate visual indicator of device authorization status and handling requirements. The standardized labeling system helps employees quickly identify approved devices and reinforces the sensitive nature of the data they may contain.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05376"/>
            <a:ext cx="7696200" cy="708779"/>
          </a:xfrm>
          <a:prstGeom prst="rect">
            <a:avLst/>
          </a:prstGeom>
          <a:noFill/>
          <a:ln/>
        </p:spPr>
        <p:txBody>
          <a:bodyPr wrap="none" lIns="0" tIns="0" rIns="0" bIns="0" rtlCol="0" anchor="t"/>
          <a:lstStyle/>
          <a:p>
            <a:pPr marL="0" indent="0" algn="l">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Enforcement and Monitoring</a:t>
            </a:r>
            <a:endParaRPr lang="en-US" sz="4450" dirty="0"/>
          </a:p>
        </p:txBody>
      </p:sp>
      <p:sp>
        <p:nvSpPr>
          <p:cNvPr id="3" name="Shape 1"/>
          <p:cNvSpPr/>
          <p:nvPr/>
        </p:nvSpPr>
        <p:spPr>
          <a:xfrm>
            <a:off x="793790" y="2267783"/>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878860" y="2310289"/>
            <a:ext cx="340162" cy="425291"/>
          </a:xfrm>
          <a:prstGeom prst="rect">
            <a:avLst/>
          </a:prstGeom>
        </p:spPr>
      </p:pic>
      <p:sp>
        <p:nvSpPr>
          <p:cNvPr id="5" name="Text 2"/>
          <p:cNvSpPr/>
          <p:nvPr/>
        </p:nvSpPr>
        <p:spPr>
          <a:xfrm>
            <a:off x="1530906" y="2345650"/>
            <a:ext cx="3678198"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Personal Device Prohibition</a:t>
            </a:r>
            <a:endParaRPr lang="en-US" sz="2200" dirty="0"/>
          </a:p>
        </p:txBody>
      </p:sp>
      <p:sp>
        <p:nvSpPr>
          <p:cNvPr id="6" name="Text 3"/>
          <p:cNvSpPr/>
          <p:nvPr/>
        </p:nvSpPr>
        <p:spPr>
          <a:xfrm>
            <a:off x="1530906" y="2836069"/>
            <a:ext cx="5642610"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use of personally owned or unapproved removable media on organizational systems is strictly prohibited. Any unauthorized device detected attempting to connect will be blocked automatically and reported for security review.</a:t>
            </a:r>
            <a:endParaRPr lang="en-US" sz="1750" dirty="0"/>
          </a:p>
        </p:txBody>
      </p:sp>
      <p:sp>
        <p:nvSpPr>
          <p:cNvPr id="7" name="Shape 4"/>
          <p:cNvSpPr/>
          <p:nvPr/>
        </p:nvSpPr>
        <p:spPr>
          <a:xfrm>
            <a:off x="7457003" y="2267783"/>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pic>
        <p:nvPicPr>
          <p:cNvPr id="8" name="Image 1" descr="preencoded.png"/>
          <p:cNvPicPr>
            <a:picLocks noChangeAspect="1"/>
          </p:cNvPicPr>
          <p:nvPr/>
        </p:nvPicPr>
        <p:blipFill>
          <a:blip r:embed="rId4"/>
          <a:stretch>
            <a:fillRect/>
          </a:stretch>
        </p:blipFill>
        <p:spPr>
          <a:xfrm>
            <a:off x="7542074" y="2310289"/>
            <a:ext cx="340162" cy="425291"/>
          </a:xfrm>
          <a:prstGeom prst="rect">
            <a:avLst/>
          </a:prstGeom>
        </p:spPr>
      </p:pic>
      <p:sp>
        <p:nvSpPr>
          <p:cNvPr id="9" name="Text 5"/>
          <p:cNvSpPr/>
          <p:nvPr/>
        </p:nvSpPr>
        <p:spPr>
          <a:xfrm>
            <a:off x="8194119" y="2345650"/>
            <a:ext cx="3276600"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Comprehensive Logging</a:t>
            </a:r>
            <a:endParaRPr lang="en-US" sz="2200" dirty="0"/>
          </a:p>
        </p:txBody>
      </p:sp>
      <p:sp>
        <p:nvSpPr>
          <p:cNvPr id="10" name="Text 6"/>
          <p:cNvSpPr/>
          <p:nvPr/>
        </p:nvSpPr>
        <p:spPr>
          <a:xfrm>
            <a:off x="8194119" y="2836069"/>
            <a:ext cx="5642610"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All use of removable media is logged with detailed information including user, device, timestamp, and data accessed. These logs are preserved for audit purposes and security investigations.</a:t>
            </a:r>
            <a:endParaRPr lang="en-US" sz="1750" dirty="0"/>
          </a:p>
        </p:txBody>
      </p:sp>
      <p:sp>
        <p:nvSpPr>
          <p:cNvPr id="11" name="Shape 7"/>
          <p:cNvSpPr/>
          <p:nvPr/>
        </p:nvSpPr>
        <p:spPr>
          <a:xfrm>
            <a:off x="793790" y="5104209"/>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pic>
        <p:nvPicPr>
          <p:cNvPr id="12" name="Image 2" descr="preencoded.png"/>
          <p:cNvPicPr>
            <a:picLocks noChangeAspect="1"/>
          </p:cNvPicPr>
          <p:nvPr/>
        </p:nvPicPr>
        <p:blipFill>
          <a:blip r:embed="rId5"/>
          <a:stretch>
            <a:fillRect/>
          </a:stretch>
        </p:blipFill>
        <p:spPr>
          <a:xfrm>
            <a:off x="878860" y="5146715"/>
            <a:ext cx="340162" cy="425291"/>
          </a:xfrm>
          <a:prstGeom prst="rect">
            <a:avLst/>
          </a:prstGeom>
        </p:spPr>
      </p:pic>
      <p:sp>
        <p:nvSpPr>
          <p:cNvPr id="13" name="Text 8"/>
          <p:cNvSpPr/>
          <p:nvPr/>
        </p:nvSpPr>
        <p:spPr>
          <a:xfrm>
            <a:off x="1530906" y="51820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Real-Time Alerts</a:t>
            </a:r>
            <a:endParaRPr lang="en-US" sz="2200" dirty="0"/>
          </a:p>
        </p:txBody>
      </p:sp>
      <p:sp>
        <p:nvSpPr>
          <p:cNvPr id="14" name="Text 9"/>
          <p:cNvSpPr/>
          <p:nvPr/>
        </p:nvSpPr>
        <p:spPr>
          <a:xfrm>
            <a:off x="1530906" y="5672495"/>
            <a:ext cx="5642610"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Security systems generate immediate alerts when unauthorized devices attempt connection or when unusual data transfer patterns are detected, enabling rapid response to potential security incidents.</a:t>
            </a:r>
            <a:endParaRPr lang="en-US" sz="1750" dirty="0"/>
          </a:p>
        </p:txBody>
      </p:sp>
      <p:sp>
        <p:nvSpPr>
          <p:cNvPr id="15" name="Shape 10"/>
          <p:cNvSpPr/>
          <p:nvPr/>
        </p:nvSpPr>
        <p:spPr>
          <a:xfrm>
            <a:off x="7457003" y="5104209"/>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pic>
        <p:nvPicPr>
          <p:cNvPr id="16" name="Image 3" descr="preencoded.png"/>
          <p:cNvPicPr>
            <a:picLocks noChangeAspect="1"/>
          </p:cNvPicPr>
          <p:nvPr/>
        </p:nvPicPr>
        <p:blipFill>
          <a:blip r:embed="rId6"/>
          <a:stretch>
            <a:fillRect/>
          </a:stretch>
        </p:blipFill>
        <p:spPr>
          <a:xfrm>
            <a:off x="7542074" y="5146715"/>
            <a:ext cx="340162" cy="425291"/>
          </a:xfrm>
          <a:prstGeom prst="rect">
            <a:avLst/>
          </a:prstGeom>
        </p:spPr>
      </p:pic>
      <p:sp>
        <p:nvSpPr>
          <p:cNvPr id="17" name="Text 11"/>
          <p:cNvSpPr/>
          <p:nvPr/>
        </p:nvSpPr>
        <p:spPr>
          <a:xfrm>
            <a:off x="8194119" y="5182076"/>
            <a:ext cx="3626644"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Regular Compliance Audits</a:t>
            </a:r>
            <a:endParaRPr lang="en-US" sz="2200" dirty="0"/>
          </a:p>
        </p:txBody>
      </p:sp>
      <p:sp>
        <p:nvSpPr>
          <p:cNvPr id="18" name="Text 12"/>
          <p:cNvSpPr/>
          <p:nvPr/>
        </p:nvSpPr>
        <p:spPr>
          <a:xfrm>
            <a:off x="8194119" y="5672495"/>
            <a:ext cx="5642610"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IT security team conducts periodic reviews of removable media usage patterns, whitelisted devices, and policy exceptions to ensure ongoing alignment with security requirements.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65D985609BA643BC86FF64FFB004D1" ma:contentTypeVersion="13" ma:contentTypeDescription="Create a new document." ma:contentTypeScope="" ma:versionID="72bfcba740065dea44c98049b41c795a">
  <xsd:schema xmlns:xsd="http://www.w3.org/2001/XMLSchema" xmlns:xs="http://www.w3.org/2001/XMLSchema" xmlns:p="http://schemas.microsoft.com/office/2006/metadata/properties" xmlns:ns2="453b7597-bce2-4cc1-a953-bc79b27b0fb6" xmlns:ns3="a1d75555-b934-4679-9ae4-30dbe5e163c9" targetNamespace="http://schemas.microsoft.com/office/2006/metadata/properties" ma:root="true" ma:fieldsID="e24098d9ad2811c138866582c1a04c8c" ns2:_="" ns3:_="">
    <xsd:import namespace="453b7597-bce2-4cc1-a953-bc79b27b0fb6"/>
    <xsd:import namespace="a1d75555-b934-4679-9ae4-30dbe5e163c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3b7597-bce2-4cc1-a953-bc79b27b0f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c7e6984-2bfc-42f0-9ca0-a4f9192102d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1d75555-b934-4679-9ae4-30dbe5e163c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1266fb7-1d4f-4034-9fa9-001df306009f}" ma:internalName="TaxCatchAll" ma:showField="CatchAllData" ma:web="a1d75555-b934-4679-9ae4-30dbe5e163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53b7597-bce2-4cc1-a953-bc79b27b0fb6">
      <Terms xmlns="http://schemas.microsoft.com/office/infopath/2007/PartnerControls"/>
    </lcf76f155ced4ddcb4097134ff3c332f>
    <TaxCatchAll xmlns="a1d75555-b934-4679-9ae4-30dbe5e163c9" xsi:nil="true"/>
  </documentManagement>
</p:properties>
</file>

<file path=customXml/itemProps1.xml><?xml version="1.0" encoding="utf-8"?>
<ds:datastoreItem xmlns:ds="http://schemas.openxmlformats.org/officeDocument/2006/customXml" ds:itemID="{B977B40B-0FF5-4FC0-BA43-1D98C75A6B88}">
  <ds:schemaRefs>
    <ds:schemaRef ds:uri="http://schemas.microsoft.com/sharepoint/v3/contenttype/forms"/>
  </ds:schemaRefs>
</ds:datastoreItem>
</file>

<file path=customXml/itemProps2.xml><?xml version="1.0" encoding="utf-8"?>
<ds:datastoreItem xmlns:ds="http://schemas.openxmlformats.org/officeDocument/2006/customXml" ds:itemID="{6BF60F11-07BE-4FB0-BACF-77D723B621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3b7597-bce2-4cc1-a953-bc79b27b0fb6"/>
    <ds:schemaRef ds:uri="a1d75555-b934-4679-9ae4-30dbe5e163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5B7213-2B75-44B3-A856-F7280BDAF63F}">
  <ds:schemaRefs>
    <ds:schemaRef ds:uri="http://schemas.microsoft.com/office/2006/metadata/properties"/>
    <ds:schemaRef ds:uri="http://schemas.microsoft.com/office/infopath/2007/PartnerControls"/>
    <ds:schemaRef ds:uri="453b7597-bce2-4cc1-a953-bc79b27b0fb6"/>
    <ds:schemaRef ds:uri="a1d75555-b934-4679-9ae4-30dbe5e163c9"/>
  </ds:schemaRefs>
</ds:datastoreItem>
</file>

<file path=docProps/app.xml><?xml version="1.0" encoding="utf-8"?>
<Properties xmlns="http://schemas.openxmlformats.org/officeDocument/2006/extended-properties" xmlns:vt="http://schemas.openxmlformats.org/officeDocument/2006/docPropsVTypes">
  <TotalTime>3</TotalTime>
  <Words>828</Words>
  <Application>Microsoft Office PowerPoint</Application>
  <PresentationFormat>Custom</PresentationFormat>
  <Paragraphs>71</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Instrument Sans Medium</vt:lpstr>
      <vt:lpstr>Impact</vt:lpstr>
      <vt:lpstr>Instrument Sans Semi Bold</vt:lpstr>
      <vt:lpstr>Instrument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Adan Lopez</cp:lastModifiedBy>
  <cp:revision>5</cp:revision>
  <dcterms:created xsi:type="dcterms:W3CDTF">2025-06-03T18:30:18Z</dcterms:created>
  <dcterms:modified xsi:type="dcterms:W3CDTF">2025-08-31T02:52:05Z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0x010100FE65D985609BA643BC86FF64FFB004D1</vt:lpwstr>
  </property>
</Properties>
</file>